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1" r:id="rId4"/>
    <p:sldId id="291" r:id="rId5"/>
    <p:sldId id="292" r:id="rId6"/>
    <p:sldId id="293" r:id="rId7"/>
    <p:sldId id="294" r:id="rId8"/>
    <p:sldId id="265" r:id="rId9"/>
    <p:sldId id="266" r:id="rId10"/>
    <p:sldId id="297" r:id="rId11"/>
    <p:sldId id="269" r:id="rId12"/>
    <p:sldId id="267" r:id="rId13"/>
    <p:sldId id="271" r:id="rId14"/>
    <p:sldId id="270" r:id="rId15"/>
    <p:sldId id="272" r:id="rId16"/>
    <p:sldId id="273" r:id="rId17"/>
    <p:sldId id="276" r:id="rId18"/>
    <p:sldId id="299" r:id="rId19"/>
    <p:sldId id="300" r:id="rId20"/>
    <p:sldId id="288" r:id="rId21"/>
    <p:sldId id="301" r:id="rId22"/>
    <p:sldId id="302" r:id="rId23"/>
    <p:sldId id="289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AC62-6355-470C-AD7E-2B1DF1F91DA8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BF660-227C-4391-BD16-A9DF63B1B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BF660-227C-4391-BD16-A9DF63B1B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4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AB4F-5003-4E60-A785-12FE6F18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051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0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1BF0-0B7E-4498-A6F3-5D18615D469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F057-803F-486B-9353-127C76D08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14.xml"/><Relationship Id="rId5" Type="http://schemas.openxmlformats.org/officeDocument/2006/relationships/image" Target="../media/image16.jpeg"/><Relationship Id="rId10" Type="http://schemas.openxmlformats.org/officeDocument/2006/relationships/image" Target="../media/image19.jpeg"/><Relationship Id="rId4" Type="http://schemas.openxmlformats.org/officeDocument/2006/relationships/slide" Target="slide15.xml"/><Relationship Id="rId9" Type="http://schemas.openxmlformats.org/officeDocument/2006/relationships/image" Target="../media/image18.jpeg"/><Relationship Id="rId1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14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14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14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2.gif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14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slide" Target="slide1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09259" y="-61452"/>
            <a:ext cx="4624941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PHÒNG GD&amp;ĐT THỊ XÃ THUẬN 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TRƯỜNG TIỂU HỌC BÌNH QUỚI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31533" y="5486400"/>
            <a:ext cx="5283667" cy="762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vi-VN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2057400" y="3957697"/>
            <a:ext cx="51629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PPCT: 19</a:t>
            </a:r>
          </a:p>
          <a:p>
            <a:pPr eaLnBrk="1" hangingPunct="1"/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0275"/>
            <a:ext cx="99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0275"/>
            <a:ext cx="990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027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7848600" cy="45695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0925"/>
              </a:avLst>
            </a:prstTxWarp>
          </a:bodyPr>
          <a:lstStyle/>
          <a:p>
            <a:pPr algn="ctr"/>
            <a:r>
              <a:rPr lang="en-US" sz="44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Nhiệt</a:t>
            </a:r>
            <a:r>
              <a:rPr lang="en-US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liệt</a:t>
            </a:r>
            <a:r>
              <a:rPr lang="en-US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chào</a:t>
            </a:r>
            <a:r>
              <a:rPr lang="en-US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mừng</a:t>
            </a:r>
            <a:r>
              <a:rPr lang="en-US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các</a:t>
            </a:r>
            <a:r>
              <a:rPr lang="en-US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thầy</a:t>
            </a:r>
            <a:r>
              <a:rPr lang="en-US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cô</a:t>
            </a:r>
            <a:r>
              <a:rPr lang="en-US" sz="4400" b="1" kern="10" dirty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giáo</a:t>
            </a:r>
            <a:r>
              <a:rPr lang="en-US" sz="4400" b="1" kern="10" dirty="0" smtClean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HP001 4H"/>
                <a:cs typeface="Times New Roman" pitchFamily="18" charset="0"/>
              </a:rPr>
              <a:t> </a:t>
            </a:r>
            <a:endParaRPr lang="en-US" sz="4400" b="1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HP001 4H"/>
              <a:cs typeface="Times New Roman" pitchFamily="18" charset="0"/>
            </a:endParaRPr>
          </a:p>
        </p:txBody>
      </p:sp>
      <p:sp>
        <p:nvSpPr>
          <p:cNvPr id="33" name="WordArt 3"/>
          <p:cNvSpPr>
            <a:spLocks noChangeArrowheads="1" noChangeShapeType="1" noTextEdit="1"/>
          </p:cNvSpPr>
          <p:nvPr/>
        </p:nvSpPr>
        <p:spPr bwMode="auto">
          <a:xfrm>
            <a:off x="2057400" y="3116826"/>
            <a:ext cx="5562600" cy="6169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HP001 4H"/>
              </a:rPr>
              <a:t>Về dự </a:t>
            </a:r>
            <a:r>
              <a:rPr lang="vi-VN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HP001 4H"/>
              </a:rPr>
              <a:t>giờ</a:t>
            </a:r>
            <a:endParaRPr lang="en-US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HP001 4H"/>
            </a:endParaRPr>
          </a:p>
        </p:txBody>
      </p:sp>
    </p:spTree>
    <p:extLst>
      <p:ext uri="{BB962C8B-B14F-4D97-AF65-F5344CB8AC3E}">
        <p14:creationId xmlns:p14="http://schemas.microsoft.com/office/powerpoint/2010/main" val="25080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4144" y="1560016"/>
            <a:ext cx="89336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334369" y="2647787"/>
            <a:ext cx="866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657600" y="2652252"/>
            <a:ext cx="170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334369" y="3054925"/>
            <a:ext cx="248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391696" y="4824733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402362" y="4100052"/>
            <a:ext cx="248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êm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402362" y="4466304"/>
            <a:ext cx="248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06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22250" y="1828800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hóa là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gọi hoặc tả con vật, cây cối, đồ vật,… bằng những từ ngữ vốn được dùng để gọi hoặc 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4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6200" y="1302603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2: </a:t>
            </a:r>
            <a:r>
              <a:rPr lang="en-US" sz="2400" b="1" dirty="0" err="1" smtClean="0">
                <a:latin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Đóm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kì</a:t>
            </a:r>
            <a:r>
              <a:rPr lang="en-US" sz="2400" b="1" dirty="0">
                <a:latin typeface="Times New Roman" pitchFamily="18" charset="0"/>
              </a:rPr>
              <a:t> I), </a:t>
            </a:r>
            <a:r>
              <a:rPr lang="en-US" sz="2400" b="1" dirty="0" err="1">
                <a:latin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nữa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(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</a:rPr>
              <a:t>) ?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4800" y="28194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065208" y="2900363"/>
            <a:ext cx="320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Cò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!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!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ngon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”.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thím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Vạc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Lặng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mò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tôm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Hôm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Long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đáy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18" y="2895600"/>
            <a:ext cx="3067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núi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chuyên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Theo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mát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suốt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đêm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Lo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098460" y="2922636"/>
            <a:ext cx="3276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lồng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vòng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rộn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rịp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Gáy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lồng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lui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nghỉ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Võ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Quảng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124200" y="2362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Anh Đom Đóm</a:t>
            </a: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7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" y="1828800"/>
            <a:ext cx="4343400" cy="4081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1828799"/>
            <a:ext cx="4521200" cy="4081597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219200" y="59436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bợ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248400" y="5943600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vạc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22250" y="1905000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làm cho thế giới loài vật, cây cối, đồ vật,… trở nên gần gũi với con người, biểu thị được những suy nghĩ, tình cảm của con người.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48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34144" y="1818144"/>
            <a:ext cx="893365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2800" u="sng" dirty="0" err="1" smtClean="0">
                <a:latin typeface="Times New Roman" pitchFamily="18" charset="0"/>
              </a:rPr>
              <a:t>Ví</a:t>
            </a:r>
            <a:r>
              <a:rPr lang="en-US" sz="2800" u="sng" dirty="0" smtClean="0">
                <a:latin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</a:rPr>
              <a:t>dụ</a:t>
            </a:r>
            <a:r>
              <a:rPr lang="en-US" sz="2800" u="sng" dirty="0" smtClean="0">
                <a:latin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latin typeface="Times New Roman" pitchFamily="18" charset="0"/>
              </a:rPr>
              <a:t>       	</a:t>
            </a:r>
            <a:r>
              <a:rPr lang="en-US" sz="2800" b="1" dirty="0" err="1" smtClean="0">
                <a:latin typeface="Times New Roman" pitchFamily="18" charset="0"/>
              </a:rPr>
              <a:t>Bác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Kim </a:t>
            </a:r>
            <a:r>
              <a:rPr lang="en-US" sz="2800" b="1" dirty="0" err="1">
                <a:latin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</a:rPr>
              <a:t>.  </a:t>
            </a:r>
            <a:endParaRPr lang="en-US" sz="2800" b="1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8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78235" y="2895600"/>
            <a:ext cx="17935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289560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152400" y="3030792"/>
            <a:ext cx="893365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sz="2800" u="sng" dirty="0" err="1" smtClean="0">
                <a:latin typeface="Times New Roman" pitchFamily="18" charset="0"/>
              </a:rPr>
              <a:t>Ví</a:t>
            </a:r>
            <a:r>
              <a:rPr lang="en-US" sz="2800" u="sng" dirty="0" smtClean="0">
                <a:latin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</a:rPr>
              <a:t>dụ</a:t>
            </a:r>
            <a:r>
              <a:rPr lang="en-US" sz="2800" u="sng" dirty="0" smtClean="0">
                <a:latin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latin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</a:rPr>
              <a:t>Chị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endParaRPr lang="en-US" sz="2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latin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</a:rPr>
              <a:t>Trăng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Sao </a:t>
            </a:r>
            <a:r>
              <a:rPr lang="en-US" sz="2800" b="1" dirty="0" err="1">
                <a:latin typeface="Times New Roman" pitchFamily="18" charset="0"/>
              </a:rPr>
              <a:t>trốn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latin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chờ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đợi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800" dirty="0">
              <a:latin typeface="+mj-lt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9687" y="4117260"/>
            <a:ext cx="1169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2819400" y="4724400"/>
            <a:ext cx="584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80310" y="5347855"/>
            <a:ext cx="1496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83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?”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a /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Đom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Đóm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tối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b/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Tối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Đom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Đóm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c/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Đom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Đóm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I.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830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5486400" y="2696496"/>
            <a:ext cx="21336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881063" y="3306096"/>
            <a:ext cx="1143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6642100" y="3958559"/>
            <a:ext cx="210615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27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524000"/>
            <a:ext cx="8153400" cy="18161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:                                               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a)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Lớp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II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?                     b)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II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thúc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?                                       c)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nghỉ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0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1360745"/>
            <a:ext cx="3886200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8600" y="1873508"/>
            <a:ext cx="8458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</a:rPr>
              <a:t> II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II. 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b)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</a:rPr>
              <a:t> II </a:t>
            </a:r>
            <a:r>
              <a:rPr lang="en-US" sz="2800" b="1" dirty="0" err="1">
                <a:latin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</a:rPr>
              <a:t>?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latin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nghỉ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hè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95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5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4144" y="1343767"/>
            <a:ext cx="89336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êm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Lo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76200" y="5687167"/>
            <a:ext cx="89336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2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45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43434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lumen-pflanzen1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431482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1965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21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0378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Blue_ro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149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831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Blue_ros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76200" y="43434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7955">
            <a:off x="1301750" y="5041900"/>
            <a:ext cx="5762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8610600" y="4800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3400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200463042511690x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-228600" y="136525"/>
            <a:ext cx="9296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3333FF"/>
                </a:solidFill>
                <a:latin typeface="Times New Roman" pitchFamily="18" charset="0"/>
              </a:rPr>
              <a:t>Chúc các thầy cô mạnh khoẻ!</a:t>
            </a:r>
          </a:p>
        </p:txBody>
      </p:sp>
    </p:spTree>
    <p:extLst>
      <p:ext uri="{BB962C8B-B14F-4D97-AF65-F5344CB8AC3E}">
        <p14:creationId xmlns:p14="http://schemas.microsoft.com/office/powerpoint/2010/main" val="1871505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43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4" grpId="0"/>
      <p:bldP spid="54304" grpId="1"/>
      <p:bldP spid="54304" grpId="2"/>
      <p:bldP spid="54304" grpId="3"/>
      <p:bldP spid="54304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28600" y="31498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phận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?” </a:t>
            </a:r>
          </a:p>
        </p:txBody>
      </p:sp>
      <p:graphicFrame>
        <p:nvGraphicFramePr>
          <p:cNvPr id="1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688450"/>
              </p:ext>
            </p:extLst>
          </p:nvPr>
        </p:nvGraphicFramePr>
        <p:xfrm>
          <a:off x="457200" y="1828800"/>
          <a:ext cx="8305800" cy="4291584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0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763000" cy="440120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</a:rPr>
              <a:t>:                                                   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Lớp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bắt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II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? 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 …………………………………………………………..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II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kết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thúc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?    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…………………………………………………………..                                   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mấy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nghỉ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hè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?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…………………………………………………………..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09800" y="-181896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 2016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54400" y="379824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548396" y="351504"/>
            <a:ext cx="2609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509252" y="656304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4144" y="1295400"/>
            <a:ext cx="893365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endParaRPr lang="en-US" alt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êm</a:t>
            </a:r>
            <a:endParaRPr lang="en-US" alt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Lo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8686800" cy="464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1371600" y="762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/>
              <a:t>TRÒ CHƠI</a:t>
            </a:r>
            <a:r>
              <a:rPr lang="en-US" sz="3200"/>
              <a:t>: </a:t>
            </a:r>
            <a:r>
              <a:rPr lang="en-US" sz="3200" b="1">
                <a:solidFill>
                  <a:srgbClr val="FF0000"/>
                </a:solidFill>
              </a:rPr>
              <a:t>AI NHANH AI ĐÚNG</a:t>
            </a:r>
          </a:p>
        </p:txBody>
      </p:sp>
      <p:pic>
        <p:nvPicPr>
          <p:cNvPr id="16391" name="Picture 1" descr="tha-hon-vao-bo-anh-hoa-sen-dep-nhat (4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1565570"/>
            <a:ext cx="2659062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2" name="Picture 4" descr="http://hinhnenmaytinhhd.info/wp-content/uploads/2014/03/hinh-nen-hoa-cuc-vang-1024x76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559220"/>
            <a:ext cx="2819400" cy="191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4" name="Picture 10" descr="http://baamboo2.vcmedia.vn/film/user/blog/boo_luv2ne1/2011/7/30/3S1VIVIP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3886200"/>
            <a:ext cx="25527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5" name="Picture 19" descr="http://1.bp.blogspot.com/-PtjAOSgHqeo/UVe3AVDpOJI/AAAAAAABUZY/H1ss5xCCP4k/s1600/hinh+nen+hoa+mai+vang+(36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4838" y="3886200"/>
            <a:ext cx="2798762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6" name="Picture 22" descr="http://3.bp.blogspot.com/-3Kq1YUswNyc/Utze8ydYjEI/AAAAAAAACj4/lp-cnpbzUP4/s1600/hinh-anh-hoa-dao-ngay-tet-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3886200"/>
            <a:ext cx="2590800" cy="1884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Action Button: End 21">
            <a:hlinkClick r:id="rId11" action="ppaction://hlinksldjump" highlightClick="1"/>
          </p:cNvPr>
          <p:cNvSpPr/>
          <p:nvPr/>
        </p:nvSpPr>
        <p:spPr>
          <a:xfrm>
            <a:off x="7391400" y="6102350"/>
            <a:ext cx="1143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7" name="Picture 13" descr="2211201213162656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1447800"/>
            <a:ext cx="25146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3" descr="sun14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sun14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2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8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8001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Tìm sự vật được nhân hóa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Trăng nhìn qua cửa sổ xem chúng em học bài.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362200" y="3124200"/>
            <a:ext cx="3886200" cy="762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Trăng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1295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B050"/>
                </a:solidFill>
              </a:rPr>
              <a:t>TRÒ CHƠI</a:t>
            </a:r>
            <a:r>
              <a:rPr lang="en-US" sz="2400"/>
              <a:t>: </a:t>
            </a:r>
            <a:r>
              <a:rPr lang="en-US" sz="2400" b="1">
                <a:solidFill>
                  <a:srgbClr val="2E0957"/>
                </a:solidFill>
              </a:rPr>
              <a:t>AI NHANH AI ĐÚNG</a:t>
            </a:r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924800" y="5715000"/>
            <a:ext cx="1066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11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3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6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7" name="AutoShape 137"/>
          <p:cNvSpPr>
            <a:spLocks noChangeArrowheads="1"/>
          </p:cNvSpPr>
          <p:nvPr/>
        </p:nvSpPr>
        <p:spPr bwMode="auto">
          <a:xfrm>
            <a:off x="3241675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8" name="AutoShape 137"/>
          <p:cNvSpPr>
            <a:spLocks noChangeArrowheads="1"/>
          </p:cNvSpPr>
          <p:nvPr/>
        </p:nvSpPr>
        <p:spPr bwMode="auto">
          <a:xfrm>
            <a:off x="322103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9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0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17425" name="Picture 135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231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57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59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066800" y="2660650"/>
            <a:ext cx="9144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430" name="Picture 1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5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28600" y="1828800"/>
            <a:ext cx="876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Tìm bộ phận câu trả lời câu hỏi Khi nào? trong câu sau: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-Hôm qua, chúng em nghỉ tết dương lịch.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743200" y="3429000"/>
            <a:ext cx="3505200" cy="8382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Hôm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qua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1295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B050"/>
                </a:solidFill>
              </a:rPr>
              <a:t>TRÒ CHƠI</a:t>
            </a:r>
            <a:r>
              <a:rPr lang="en-US" sz="2400"/>
              <a:t>: </a:t>
            </a:r>
            <a:r>
              <a:rPr lang="en-US" sz="2400" b="1">
                <a:solidFill>
                  <a:srgbClr val="2E0957"/>
                </a:solidFill>
              </a:rPr>
              <a:t>AI NHANH AI ĐÚNG</a:t>
            </a: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7772400" y="5638800"/>
            <a:ext cx="1143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10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2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3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6" name="AutoShape 137"/>
          <p:cNvSpPr>
            <a:spLocks noChangeArrowheads="1"/>
          </p:cNvSpPr>
          <p:nvPr/>
        </p:nvSpPr>
        <p:spPr bwMode="auto">
          <a:xfrm>
            <a:off x="3241675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" name="AutoShape 137"/>
          <p:cNvSpPr>
            <a:spLocks noChangeArrowheads="1"/>
          </p:cNvSpPr>
          <p:nvPr/>
        </p:nvSpPr>
        <p:spPr bwMode="auto">
          <a:xfrm>
            <a:off x="322103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8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9" name="AutoShape 137"/>
          <p:cNvSpPr>
            <a:spLocks noChangeArrowheads="1"/>
          </p:cNvSpPr>
          <p:nvPr/>
        </p:nvSpPr>
        <p:spPr bwMode="auto">
          <a:xfrm>
            <a:off x="32273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18449" name="Picture 135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231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57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59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143000" y="3048000"/>
            <a:ext cx="167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54" name="Picture 22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3400" y="1447800"/>
            <a:ext cx="8305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Trong 2 câu sau,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câu nào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có sử dụng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biện pháp nhân hóa?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>
                <a:solidFill>
                  <a:srgbClr val="FF00FF"/>
                </a:solidFill>
                <a:latin typeface="Times New Roman" pitchFamily="18" charset="0"/>
              </a:rPr>
              <a:t>Hạt mưa mải miết trốn tìm.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- </a:t>
            </a:r>
            <a:r>
              <a:rPr lang="en-US" sz="3200" b="1">
                <a:solidFill>
                  <a:srgbClr val="FF00FF"/>
                </a:solidFill>
                <a:latin typeface="Times New Roman" pitchFamily="18" charset="0"/>
              </a:rPr>
              <a:t>Mưa bụi làm ướt tóc em.</a:t>
            </a:r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1295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B050"/>
                </a:solidFill>
              </a:rPr>
              <a:t>TRÒ CHƠI</a:t>
            </a:r>
            <a:r>
              <a:rPr lang="en-US" sz="2400"/>
              <a:t>: </a:t>
            </a:r>
            <a:r>
              <a:rPr lang="en-US" sz="2400" b="1">
                <a:solidFill>
                  <a:srgbClr val="2E0957"/>
                </a:solidFill>
              </a:rPr>
              <a:t>AI NHANH AI ĐÚNG</a:t>
            </a: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7924800" y="5638800"/>
            <a:ext cx="990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10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2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3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6" name="AutoShape 137"/>
          <p:cNvSpPr>
            <a:spLocks noChangeArrowheads="1"/>
          </p:cNvSpPr>
          <p:nvPr/>
        </p:nvSpPr>
        <p:spPr bwMode="auto">
          <a:xfrm>
            <a:off x="3165475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" name="AutoShape 137"/>
          <p:cNvSpPr>
            <a:spLocks noChangeArrowheads="1"/>
          </p:cNvSpPr>
          <p:nvPr/>
        </p:nvSpPr>
        <p:spPr bwMode="auto">
          <a:xfrm>
            <a:off x="314483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8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9" name="AutoShape 137"/>
          <p:cNvSpPr>
            <a:spLocks noChangeArrowheads="1"/>
          </p:cNvSpPr>
          <p:nvPr/>
        </p:nvSpPr>
        <p:spPr bwMode="auto">
          <a:xfrm>
            <a:off x="31511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19472" name="Picture 135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2311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57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59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0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5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095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095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1447800"/>
            <a:ext cx="8229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Bộ phận câu trả lời câu hỏi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Khi nào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? thường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chỉ gì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                 a. địa điểm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                 b. thời gian</a:t>
            </a:r>
          </a:p>
        </p:txBody>
      </p:sp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1295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B050"/>
                </a:solidFill>
              </a:rPr>
              <a:t>TRÒ CHƠI</a:t>
            </a:r>
            <a:r>
              <a:rPr lang="en-US" sz="2400"/>
              <a:t>: </a:t>
            </a:r>
            <a:r>
              <a:rPr lang="en-US" sz="2400" b="1">
                <a:solidFill>
                  <a:srgbClr val="2E0957"/>
                </a:solidFill>
              </a:rPr>
              <a:t>AI NHANH AI ĐÚNG</a:t>
            </a: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7848600" y="5715000"/>
            <a:ext cx="1066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10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2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3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6" name="AutoShape 137"/>
          <p:cNvSpPr>
            <a:spLocks noChangeArrowheads="1"/>
          </p:cNvSpPr>
          <p:nvPr/>
        </p:nvSpPr>
        <p:spPr bwMode="auto">
          <a:xfrm>
            <a:off x="3089275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" name="AutoShape 137"/>
          <p:cNvSpPr>
            <a:spLocks noChangeArrowheads="1"/>
          </p:cNvSpPr>
          <p:nvPr/>
        </p:nvSpPr>
        <p:spPr bwMode="auto">
          <a:xfrm>
            <a:off x="306863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8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9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0496" name="Picture 135" descr="Tàng-Tà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231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9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57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59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0" descr="sun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0121 -0.1175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8077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Tìm từ thích hợp điền vào chỗ trống:</a:t>
            </a:r>
          </a:p>
          <a:p>
            <a:pPr eaLnBrk="1" hangingPunct="1">
              <a:spcBef>
                <a:spcPct val="50000"/>
              </a:spcBef>
            </a:pPr>
            <a:endParaRPr lang="en-US" sz="12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ọi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con vật, cây cối, đồ vật </a:t>
            </a:r>
            <a:r>
              <a:rPr lang="vi-VN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bằng những từ ngữ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vốn được </a:t>
            </a:r>
            <a:r>
              <a:rPr lang="vi-VN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 để gọi 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vi-VN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là……..</a:t>
            </a:r>
            <a:endParaRPr lang="en-US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81200" y="3733800"/>
            <a:ext cx="44196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8" name="TextBox 11"/>
          <p:cNvSpPr txBox="1">
            <a:spLocks noChangeArrowheads="1"/>
          </p:cNvSpPr>
          <p:nvPr/>
        </p:nvSpPr>
        <p:spPr bwMode="auto">
          <a:xfrm>
            <a:off x="1295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B050"/>
                </a:solidFill>
              </a:rPr>
              <a:t>TRÒ CHƠI</a:t>
            </a:r>
            <a:r>
              <a:rPr lang="en-US" sz="2400"/>
              <a:t>: </a:t>
            </a:r>
            <a:r>
              <a:rPr lang="en-US" sz="2400" b="1">
                <a:solidFill>
                  <a:srgbClr val="2E0957"/>
                </a:solidFill>
              </a:rPr>
              <a:t>AI NHANH AI ĐÚNG</a:t>
            </a:r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848600" y="5562600"/>
            <a:ext cx="1066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11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3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6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7" name="AutoShape 137"/>
          <p:cNvSpPr>
            <a:spLocks noChangeArrowheads="1"/>
          </p:cNvSpPr>
          <p:nvPr/>
        </p:nvSpPr>
        <p:spPr bwMode="auto">
          <a:xfrm>
            <a:off x="3089275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8" name="AutoShape 137"/>
          <p:cNvSpPr>
            <a:spLocks noChangeArrowheads="1"/>
          </p:cNvSpPr>
          <p:nvPr/>
        </p:nvSpPr>
        <p:spPr bwMode="auto">
          <a:xfrm>
            <a:off x="306863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9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0" name="AutoShape 137"/>
          <p:cNvSpPr>
            <a:spLocks noChangeArrowheads="1"/>
          </p:cNvSpPr>
          <p:nvPr/>
        </p:nvSpPr>
        <p:spPr bwMode="auto">
          <a:xfrm>
            <a:off x="3074988" y="57150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1521" name="Picture 135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86400"/>
            <a:ext cx="231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57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59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71800" y="39624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nhân hóa</a:t>
            </a:r>
          </a:p>
        </p:txBody>
      </p:sp>
      <p:pic>
        <p:nvPicPr>
          <p:cNvPr id="21526" name="Picture 23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8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2084 -0.2159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6200" y="1814052"/>
            <a:ext cx="8933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90725"/>
              </p:ext>
            </p:extLst>
          </p:nvPr>
        </p:nvGraphicFramePr>
        <p:xfrm>
          <a:off x="381000" y="3719052"/>
          <a:ext cx="8305800" cy="304800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48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8001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Tìm sự vật được nhân hóa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Chị lúa phất phơ bím tóc.</a:t>
            </a:r>
          </a:p>
        </p:txBody>
      </p:sp>
      <p:sp>
        <p:nvSpPr>
          <p:cNvPr id="5" name="Oval 4"/>
          <p:cNvSpPr/>
          <p:nvPr/>
        </p:nvSpPr>
        <p:spPr>
          <a:xfrm>
            <a:off x="2209800" y="3505200"/>
            <a:ext cx="40386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1295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B050"/>
                </a:solidFill>
              </a:rPr>
              <a:t>TRÒ CHƠI</a:t>
            </a:r>
            <a:r>
              <a:rPr lang="en-US" sz="2400"/>
              <a:t>: </a:t>
            </a:r>
            <a:r>
              <a:rPr lang="en-US" sz="2400" b="1">
                <a:solidFill>
                  <a:srgbClr val="2E0957"/>
                </a:solidFill>
              </a:rPr>
              <a:t>AI NHANH AI ĐÚNG</a:t>
            </a:r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848600" y="5715000"/>
            <a:ext cx="1066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33CC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9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0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2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5" name="AutoShape 137"/>
          <p:cNvSpPr>
            <a:spLocks noChangeArrowheads="1"/>
          </p:cNvSpPr>
          <p:nvPr/>
        </p:nvSpPr>
        <p:spPr bwMode="auto">
          <a:xfrm>
            <a:off x="3013075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6" name="AutoShape 137"/>
          <p:cNvSpPr>
            <a:spLocks noChangeArrowheads="1"/>
          </p:cNvSpPr>
          <p:nvPr/>
        </p:nvSpPr>
        <p:spPr bwMode="auto">
          <a:xfrm>
            <a:off x="299243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8" name="AutoShape 137"/>
          <p:cNvSpPr>
            <a:spLocks noChangeArrowheads="1"/>
          </p:cNvSpPr>
          <p:nvPr/>
        </p:nvSpPr>
        <p:spPr bwMode="auto">
          <a:xfrm>
            <a:off x="2998788" y="5638800"/>
            <a:ext cx="1406525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2545" name="Picture 135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8800"/>
            <a:ext cx="2311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9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57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59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101725" y="2743200"/>
            <a:ext cx="1219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550" name="Picture 22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4144" y="1560016"/>
            <a:ext cx="89336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êm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Lo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334369" y="2647787"/>
            <a:ext cx="866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82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4144" y="1560016"/>
            <a:ext cx="89336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êm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Lo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334369" y="2647787"/>
            <a:ext cx="866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672348" y="2652252"/>
            <a:ext cx="170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93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34144" y="1560016"/>
            <a:ext cx="89336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		           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334369" y="2647787"/>
            <a:ext cx="866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672348" y="2652252"/>
            <a:ext cx="170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349117" y="3025429"/>
            <a:ext cx="248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362200" y="4854229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358118" y="4129548"/>
            <a:ext cx="248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êm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2358118" y="4481052"/>
            <a:ext cx="248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2227263" algn="l"/>
              </a:tabLst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1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6200" y="1814052"/>
            <a:ext cx="8933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lphaLcPeriod"/>
            </a:pP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697890"/>
              </p:ext>
            </p:extLst>
          </p:nvPr>
        </p:nvGraphicFramePr>
        <p:xfrm>
          <a:off x="381000" y="3719052"/>
          <a:ext cx="8305800" cy="3048000"/>
        </p:xfrm>
        <a:graphic>
          <a:graphicData uri="http://schemas.openxmlformats.org/drawingml/2006/table">
            <a:tbl>
              <a:tblPr/>
              <a:tblGrid>
                <a:gridCol w="2768600"/>
                <a:gridCol w="2768600"/>
                <a:gridCol w="27686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38836" y="429147"/>
            <a:ext cx="327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119836" y="533400"/>
            <a:ext cx="4041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143000" y="55070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352800" y="55070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chuyên cần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6019800" y="5135563"/>
            <a:ext cx="2819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13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1676400"/>
            <a:ext cx="6816725" cy="49149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6" y="1600200"/>
            <a:ext cx="7571914" cy="484346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209800" y="-167148"/>
            <a:ext cx="5715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57600" y="394572"/>
            <a:ext cx="203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518900" y="427704"/>
            <a:ext cx="2609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05000" y="933271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57200" y="152400"/>
            <a:ext cx="644835" cy="673766"/>
            <a:chOff x="1524000" y="333706"/>
            <a:chExt cx="536864" cy="527008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524000" y="403514"/>
              <a:ext cx="536864" cy="457200"/>
              <a:chOff x="1524000" y="403514"/>
              <a:chExt cx="536864" cy="457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524258" y="403763"/>
                <a:ext cx="532641" cy="4569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0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1524258" y="403763"/>
                <a:ext cx="536606" cy="4569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1529929" y="333706"/>
              <a:ext cx="273050" cy="38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600" dirty="0">
                  <a:latin typeface="Calibri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4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1721</Words>
  <Application>Microsoft Office PowerPoint</Application>
  <PresentationFormat>On-screen Show (4:3)</PresentationFormat>
  <Paragraphs>373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AIC PC</cp:lastModifiedBy>
  <cp:revision>58</cp:revision>
  <dcterms:created xsi:type="dcterms:W3CDTF">2016-12-26T12:32:50Z</dcterms:created>
  <dcterms:modified xsi:type="dcterms:W3CDTF">2017-01-05T00:24:58Z</dcterms:modified>
</cp:coreProperties>
</file>